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DM Sans Bold" charset="1" panose="00000000000000000000"/>
      <p:regular r:id="rId16"/>
    </p:embeddedFont>
    <p:embeddedFont>
      <p:font typeface="DM San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quirky 3D textured circle candle"/>
          <p:cNvSpPr/>
          <p:nvPr/>
        </p:nvSpPr>
        <p:spPr>
          <a:xfrm flipH="false" flipV="false" rot="0">
            <a:off x="-811696" y="3121072"/>
            <a:ext cx="2984227" cy="6137228"/>
          </a:xfrm>
          <a:custGeom>
            <a:avLst/>
            <a:gdLst/>
            <a:ahLst/>
            <a:cxnLst/>
            <a:rect r="r" b="b" t="t" l="l"/>
            <a:pathLst>
              <a:path h="6137228" w="2984227">
                <a:moveTo>
                  <a:pt x="0" y="0"/>
                </a:moveTo>
                <a:lnTo>
                  <a:pt x="2984227" y="0"/>
                </a:lnTo>
                <a:lnTo>
                  <a:pt x="2984227" y="6137228"/>
                </a:lnTo>
                <a:lnTo>
                  <a:pt x="0" y="6137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476289" y="2471452"/>
            <a:ext cx="9335423" cy="5344097"/>
            <a:chOff x="0" y="0"/>
            <a:chExt cx="12447230" cy="712546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2447230" cy="5181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00"/>
                </a:lnSpc>
              </a:pPr>
              <a:r>
                <a:rPr lang="en-US" b="true" sz="8500">
                  <a:solidFill>
                    <a:srgbClr val="292929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3D Concrete Printing Laboratory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984579"/>
              <a:ext cx="12447230" cy="11408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292929"/>
                  </a:solidFill>
                  <a:latin typeface="DM Sans"/>
                  <a:ea typeface="DM Sans"/>
                  <a:cs typeface="DM Sans"/>
                  <a:sym typeface="DM Sans"/>
                </a:rPr>
                <a:t>Established in April 2021 at RTU this lab is the first 3D concrete printing scientific laboratory in the Baltics</a:t>
              </a:r>
            </a:p>
          </p:txBody>
        </p:sp>
      </p:grpSp>
      <p:sp>
        <p:nvSpPr>
          <p:cNvPr name="Freeform 6" id="6" descr="quirky 3D textured looping candle"/>
          <p:cNvSpPr/>
          <p:nvPr/>
        </p:nvSpPr>
        <p:spPr>
          <a:xfrm flipH="false" flipV="false" rot="0">
            <a:off x="15921695" y="1028700"/>
            <a:ext cx="2865711" cy="5282416"/>
          </a:xfrm>
          <a:custGeom>
            <a:avLst/>
            <a:gdLst/>
            <a:ahLst/>
            <a:cxnLst/>
            <a:rect r="r" b="b" t="t" l="l"/>
            <a:pathLst>
              <a:path h="5282416" w="2865711">
                <a:moveTo>
                  <a:pt x="0" y="0"/>
                </a:moveTo>
                <a:lnTo>
                  <a:pt x="2865710" y="0"/>
                </a:lnTo>
                <a:lnTo>
                  <a:pt x="2865710" y="5282416"/>
                </a:lnTo>
                <a:lnTo>
                  <a:pt x="0" y="52824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87269" y="3914775"/>
            <a:ext cx="9291772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 b="true">
                <a:solidFill>
                  <a:srgbClr val="FFEAD2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 for listening</a:t>
            </a:r>
          </a:p>
        </p:txBody>
      </p:sp>
      <p:sp>
        <p:nvSpPr>
          <p:cNvPr name="Freeform 3" id="3" descr="3D avant garde donut shape"/>
          <p:cNvSpPr/>
          <p:nvPr/>
        </p:nvSpPr>
        <p:spPr>
          <a:xfrm flipH="false" flipV="false" rot="0">
            <a:off x="12577270" y="1523633"/>
            <a:ext cx="3954763" cy="3742194"/>
          </a:xfrm>
          <a:custGeom>
            <a:avLst/>
            <a:gdLst/>
            <a:ahLst/>
            <a:cxnLst/>
            <a:rect r="r" b="b" t="t" l="l"/>
            <a:pathLst>
              <a:path h="3742194" w="3954763">
                <a:moveTo>
                  <a:pt x="0" y="0"/>
                </a:moveTo>
                <a:lnTo>
                  <a:pt x="3954762" y="0"/>
                </a:lnTo>
                <a:lnTo>
                  <a:pt x="3954762" y="3742194"/>
                </a:lnTo>
                <a:lnTo>
                  <a:pt x="0" y="3742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 descr="3D quirky structured home furniture"/>
          <p:cNvSpPr/>
          <p:nvPr/>
        </p:nvSpPr>
        <p:spPr>
          <a:xfrm flipH="true" flipV="false" rot="0">
            <a:off x="12577270" y="2807159"/>
            <a:ext cx="4682030" cy="6012238"/>
          </a:xfrm>
          <a:custGeom>
            <a:avLst/>
            <a:gdLst/>
            <a:ahLst/>
            <a:cxnLst/>
            <a:rect r="r" b="b" t="t" l="l"/>
            <a:pathLst>
              <a:path h="6012238" w="4682030">
                <a:moveTo>
                  <a:pt x="4682030" y="0"/>
                </a:moveTo>
                <a:lnTo>
                  <a:pt x="0" y="0"/>
                </a:lnTo>
                <a:lnTo>
                  <a:pt x="0" y="6012238"/>
                </a:lnTo>
                <a:lnTo>
                  <a:pt x="4682030" y="6012238"/>
                </a:lnTo>
                <a:lnTo>
                  <a:pt x="468203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28497" y="7181850"/>
            <a:ext cx="531717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Made by : Kristiāna, Aleksander, Mihail, Kirill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7825" y="2057400"/>
            <a:ext cx="6548346" cy="3846430"/>
            <a:chOff x="0" y="0"/>
            <a:chExt cx="8731128" cy="512857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8731128" cy="386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400"/>
                </a:lnSpc>
              </a:pPr>
              <a:r>
                <a:rPr lang="en-US" sz="9500" b="true">
                  <a:solidFill>
                    <a:srgbClr val="FFFDF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3D printing concrete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404674"/>
              <a:ext cx="8731128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6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RTU lab tour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43102" y="2023110"/>
            <a:ext cx="7297073" cy="6207442"/>
            <a:chOff x="0" y="0"/>
            <a:chExt cx="9729430" cy="827659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397000" y="4868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Founding story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9525"/>
              <a:ext cx="89023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01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397000" y="1678517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How to print concrete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514475"/>
              <a:ext cx="89023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1397000" y="460417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What happens in the lab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545965"/>
              <a:ext cx="89023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04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397000" y="611547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Future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057265"/>
              <a:ext cx="89023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06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397000" y="309668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Purpose and ambition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3038475"/>
              <a:ext cx="89023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03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397000" y="762677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Jargon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7568565"/>
              <a:ext cx="89023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>
                  <a:solidFill>
                    <a:srgbClr val="FFEAD2"/>
                  </a:solidFill>
                  <a:latin typeface="DM Sans"/>
                  <a:ea typeface="DM Sans"/>
                  <a:cs typeface="DM Sans"/>
                  <a:sym typeface="DM Sans"/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A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04443" y="2895814"/>
            <a:ext cx="7293283" cy="5466923"/>
          </a:xfrm>
          <a:custGeom>
            <a:avLst/>
            <a:gdLst/>
            <a:ahLst/>
            <a:cxnLst/>
            <a:rect r="r" b="b" t="t" l="l"/>
            <a:pathLst>
              <a:path h="5466923" w="7293283">
                <a:moveTo>
                  <a:pt x="0" y="0"/>
                </a:moveTo>
                <a:lnTo>
                  <a:pt x="7293283" y="0"/>
                </a:lnTo>
                <a:lnTo>
                  <a:pt x="7293283" y="5466923"/>
                </a:lnTo>
                <a:lnTo>
                  <a:pt x="0" y="5466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84625" y="1599739"/>
            <a:ext cx="5125373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00"/>
              </a:lnSpc>
            </a:pPr>
            <a:r>
              <a:rPr lang="en-US" sz="8500" b="true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Founding story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16102" y="5086350"/>
            <a:ext cx="5374479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Founded in 2021 by RTU in cooperation with SAKRET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16102" y="7010400"/>
            <a:ext cx="5374479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The founder started with a hand held extruder •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90581" y="971550"/>
            <a:ext cx="5374479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Now the lab uses a gantry • 3D printer that is the 10th iteration of the original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04443" y="8686587"/>
            <a:ext cx="761086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nozzles • used in concrete 3D printing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3132" y="4580776"/>
            <a:ext cx="7397367" cy="4256568"/>
          </a:xfrm>
          <a:custGeom>
            <a:avLst/>
            <a:gdLst/>
            <a:ahLst/>
            <a:cxnLst/>
            <a:rect r="r" b="b" t="t" l="l"/>
            <a:pathLst>
              <a:path h="4256568" w="7397367">
                <a:moveTo>
                  <a:pt x="0" y="0"/>
                </a:moveTo>
                <a:lnTo>
                  <a:pt x="7397367" y="0"/>
                </a:lnTo>
                <a:lnTo>
                  <a:pt x="7397367" y="4256568"/>
                </a:lnTo>
                <a:lnTo>
                  <a:pt x="0" y="425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3132" y="1561901"/>
            <a:ext cx="7610868" cy="2084011"/>
            <a:chOff x="0" y="0"/>
            <a:chExt cx="10147824" cy="277868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0147824" cy="1320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00"/>
                </a:lnSpc>
              </a:pPr>
              <a:r>
                <a:rPr lang="en-US" sz="6500" b="true">
                  <a:solidFill>
                    <a:srgbClr val="FFFDF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Printing concrete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070656"/>
              <a:ext cx="10147824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Important points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371757" y="3645912"/>
            <a:ext cx="7297073" cy="3940492"/>
            <a:chOff x="0" y="0"/>
            <a:chExt cx="9729430" cy="525399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397000" y="4868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Cement without aggregate •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89023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01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397000" y="1678517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Hardening agents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514475"/>
              <a:ext cx="890230" cy="72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397000" y="460417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Just like a traditional printer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545965"/>
              <a:ext cx="89023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04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397000" y="3096683"/>
              <a:ext cx="8332430" cy="5566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DF6"/>
                  </a:solidFill>
                  <a:latin typeface="DM Sans"/>
                  <a:ea typeface="DM Sans"/>
                  <a:cs typeface="DM Sans"/>
                  <a:sym typeface="DM Sans"/>
                </a:rPr>
                <a:t>Parametric modeling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038475"/>
              <a:ext cx="89023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FFEAD2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3106" y="4379439"/>
            <a:ext cx="7960894" cy="3162505"/>
          </a:xfrm>
          <a:custGeom>
            <a:avLst/>
            <a:gdLst/>
            <a:ahLst/>
            <a:cxnLst/>
            <a:rect r="r" b="b" t="t" l="l"/>
            <a:pathLst>
              <a:path h="3162505" w="7960894">
                <a:moveTo>
                  <a:pt x="0" y="0"/>
                </a:moveTo>
                <a:lnTo>
                  <a:pt x="7960894" y="0"/>
                </a:lnTo>
                <a:lnTo>
                  <a:pt x="7960894" y="3162505"/>
                </a:lnTo>
                <a:lnTo>
                  <a:pt x="0" y="3162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2552" r="0" b="-3624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33132" y="2076577"/>
            <a:ext cx="7610868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true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Ambitions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990909" y="1533652"/>
            <a:ext cx="5374479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Most of the projects that are conducted in this lab are with the purpose of making building sustanable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78149" y="4322289"/>
            <a:ext cx="5374479" cy="207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The lab also creates 3D printable versions of all their new materials testing the viability of 3D printing them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83106" y="7712325"/>
            <a:ext cx="761086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A material made from organic matter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A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8593" y="1604720"/>
            <a:ext cx="14950815" cy="2150980"/>
            <a:chOff x="0" y="0"/>
            <a:chExt cx="19934420" cy="286797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9934420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292929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Lab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159949"/>
              <a:ext cx="19934420" cy="708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500" b="true">
                  <a:solidFill>
                    <a:srgbClr val="292929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And The real work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68593" y="5600812"/>
            <a:ext cx="3632729" cy="2489324"/>
            <a:chOff x="0" y="0"/>
            <a:chExt cx="4843639" cy="331909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484363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b="true" sz="3000" spc="60">
                  <a:solidFill>
                    <a:srgbClr val="292929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REASERCH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019340"/>
              <a:ext cx="4843639" cy="22997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292929"/>
                  </a:solidFill>
                  <a:latin typeface="DM Sans"/>
                  <a:ea typeface="DM Sans"/>
                  <a:cs typeface="DM Sans"/>
                  <a:sym typeface="DM Sans"/>
                </a:rPr>
                <a:t>The researcher does 90% of the work outside of the lab(doing research of course)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327635" y="5600812"/>
            <a:ext cx="3632729" cy="2051174"/>
            <a:chOff x="0" y="0"/>
            <a:chExt cx="4843639" cy="273489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9525"/>
              <a:ext cx="484363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b="true" sz="3000" spc="60">
                  <a:solidFill>
                    <a:srgbClr val="292929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LAB WORK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09815"/>
              <a:ext cx="4843639" cy="17250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292929"/>
                  </a:solidFill>
                  <a:latin typeface="DM Sans"/>
                  <a:ea typeface="DM Sans"/>
                  <a:cs typeface="DM Sans"/>
                  <a:sym typeface="DM Sans"/>
                </a:rPr>
                <a:t>Printing and designing materials ( and a lot of trial and error 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989190" y="5581762"/>
            <a:ext cx="3632729" cy="2489324"/>
            <a:chOff x="0" y="0"/>
            <a:chExt cx="4843639" cy="331909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9525"/>
              <a:ext cx="484363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b="true" sz="3000" spc="60">
                  <a:solidFill>
                    <a:srgbClr val="292929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TESTING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009815"/>
              <a:ext cx="4843639" cy="23092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292929"/>
                  </a:solidFill>
                  <a:latin typeface="DM Sans"/>
                  <a:ea typeface="DM Sans"/>
                  <a:cs typeface="DM Sans"/>
                  <a:sym typeface="DM Sans"/>
                </a:rPr>
                <a:t>The 3D prints are put through various tests to see if they are viable in construction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939119" y="437766"/>
            <a:ext cx="5109174" cy="3831880"/>
          </a:xfrm>
          <a:custGeom>
            <a:avLst/>
            <a:gdLst/>
            <a:ahLst/>
            <a:cxnLst/>
            <a:rect r="r" b="b" t="t" l="l"/>
            <a:pathLst>
              <a:path h="3831880" w="5109174">
                <a:moveTo>
                  <a:pt x="0" y="0"/>
                </a:moveTo>
                <a:lnTo>
                  <a:pt x="5109174" y="0"/>
                </a:lnTo>
                <a:lnTo>
                  <a:pt x="5109174" y="3831880"/>
                </a:lnTo>
                <a:lnTo>
                  <a:pt x="0" y="3831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939119" y="4450291"/>
            <a:ext cx="7610868" cy="389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Freeze cycle tester •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0">
            <a:off x="10030747" y="3477119"/>
            <a:ext cx="6535073" cy="0"/>
          </a:xfrm>
          <a:prstGeom prst="line">
            <a:avLst/>
          </a:prstGeom>
          <a:ln cap="rnd" w="9525">
            <a:solidFill>
              <a:srgbClr val="FFFD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0">
            <a:off x="10030747" y="6362206"/>
            <a:ext cx="6535073" cy="0"/>
          </a:xfrm>
          <a:prstGeom prst="line">
            <a:avLst/>
          </a:prstGeom>
          <a:ln cap="rnd" w="9525">
            <a:solidFill>
              <a:srgbClr val="FFFDF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3106" y="2874533"/>
            <a:ext cx="7960894" cy="5970671"/>
          </a:xfrm>
          <a:custGeom>
            <a:avLst/>
            <a:gdLst/>
            <a:ahLst/>
            <a:cxnLst/>
            <a:rect r="r" b="b" t="t" l="l"/>
            <a:pathLst>
              <a:path h="5970671" w="7960894">
                <a:moveTo>
                  <a:pt x="0" y="0"/>
                </a:moveTo>
                <a:lnTo>
                  <a:pt x="7960894" y="0"/>
                </a:lnTo>
                <a:lnTo>
                  <a:pt x="7960894" y="5970671"/>
                </a:lnTo>
                <a:lnTo>
                  <a:pt x="0" y="5970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22181" y="1499526"/>
            <a:ext cx="5855257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true">
                <a:solidFill>
                  <a:srgbClr val="FFFDF6"/>
                </a:solidFill>
                <a:latin typeface="DM Sans Bold"/>
                <a:ea typeface="DM Sans Bold"/>
                <a:cs typeface="DM Sans Bold"/>
                <a:sym typeface="DM Sans Bold"/>
              </a:rPr>
              <a:t>Future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30747" y="1490001"/>
            <a:ext cx="65350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3000" spc="60">
                <a:solidFill>
                  <a:srgbClr val="FFEAD2"/>
                </a:solidFill>
                <a:latin typeface="DM Sans Bold"/>
                <a:ea typeface="DM Sans Bold"/>
                <a:cs typeface="DM Sans Bold"/>
                <a:sym typeface="DM Sans Bold"/>
              </a:rPr>
              <a:t>CONTINUE INSPIRING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030747" y="4375088"/>
            <a:ext cx="65350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60">
                <a:solidFill>
                  <a:srgbClr val="FFEAD2"/>
                </a:solidFill>
                <a:latin typeface="DM Sans"/>
                <a:ea typeface="DM Sans"/>
                <a:cs typeface="DM Sans"/>
                <a:sym typeface="DM Sans"/>
              </a:rPr>
              <a:t>CONTINUE WORKING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30747" y="7260176"/>
            <a:ext cx="65350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b="true" sz="3000" spc="60">
                <a:solidFill>
                  <a:srgbClr val="FFEAD2"/>
                </a:solidFill>
                <a:latin typeface="DM Sans Bold"/>
                <a:ea typeface="DM Sans Bold"/>
                <a:cs typeface="DM Sans Bold"/>
                <a:sym typeface="DM Sans Bold"/>
              </a:rPr>
              <a:t>CONTINUE 3D PRINTING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19175"/>
            <a:ext cx="8814368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Recap of jargon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658547"/>
            <a:ext cx="16230600" cy="51701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70" indent="-453385" lvl="1">
              <a:lnSpc>
                <a:spcPts val="5879"/>
              </a:lnSpc>
              <a:buFont typeface="Arial"/>
              <a:buChar char="•"/>
            </a:pPr>
            <a:r>
              <a:rPr lang="en-US" b="true" sz="4199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Extruder</a:t>
            </a:r>
            <a:r>
              <a:rPr lang="en-US" sz="41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 – The component that pushes out concrete in a controlled manner.</a:t>
            </a:r>
          </a:p>
          <a:p>
            <a:pPr algn="l" marL="906770" indent="-453385" lvl="1">
              <a:lnSpc>
                <a:spcPts val="5879"/>
              </a:lnSpc>
              <a:buFont typeface="Arial"/>
              <a:buChar char="•"/>
            </a:pPr>
            <a:r>
              <a:rPr lang="en-US" b="true" sz="4199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Gantry</a:t>
            </a:r>
            <a:r>
              <a:rPr lang="en-US" sz="41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 – A movable frame that guides the printer’s extruder.</a:t>
            </a:r>
          </a:p>
          <a:p>
            <a:pPr algn="l" marL="906770" indent="-453385" lvl="1">
              <a:lnSpc>
                <a:spcPts val="5879"/>
              </a:lnSpc>
              <a:buFont typeface="Arial"/>
              <a:buChar char="•"/>
            </a:pPr>
            <a:r>
              <a:rPr lang="en-US" b="true" sz="4199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Nozzle</a:t>
            </a:r>
            <a:r>
              <a:rPr lang="en-US" sz="41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 – The opening through which concrete is deposited.</a:t>
            </a:r>
          </a:p>
          <a:p>
            <a:pPr algn="l" marL="906770" indent="-453385" lvl="1">
              <a:lnSpc>
                <a:spcPts val="5879"/>
              </a:lnSpc>
              <a:buFont typeface="Arial"/>
              <a:buChar char="•"/>
            </a:pPr>
            <a:r>
              <a:rPr lang="en-US" b="true" sz="4199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Aggregate</a:t>
            </a:r>
            <a:r>
              <a:rPr lang="en-US" sz="41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 – Small particles added to concrete for strength.</a:t>
            </a:r>
          </a:p>
          <a:p>
            <a:pPr algn="l" marL="906770" indent="-453385" lvl="1">
              <a:lnSpc>
                <a:spcPts val="5879"/>
              </a:lnSpc>
              <a:buFont typeface="Arial"/>
              <a:buChar char="•"/>
            </a:pPr>
            <a:r>
              <a:rPr lang="en-US" b="true" sz="4199">
                <a:solidFill>
                  <a:srgbClr val="292929"/>
                </a:solidFill>
                <a:latin typeface="DM Sans Bold"/>
                <a:ea typeface="DM Sans Bold"/>
                <a:cs typeface="DM Sans Bold"/>
                <a:sym typeface="DM Sans Bold"/>
              </a:rPr>
              <a:t>Freeze Cycle</a:t>
            </a:r>
            <a:r>
              <a:rPr lang="en-US" sz="4199">
                <a:solidFill>
                  <a:srgbClr val="292929"/>
                </a:solidFill>
                <a:latin typeface="DM Sans"/>
                <a:ea typeface="DM Sans"/>
                <a:cs typeface="DM Sans"/>
                <a:sym typeface="DM Sans"/>
              </a:rPr>
              <a:t> – Repeated freezing and thawing that affects concrete durability.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292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tablet mockup with headphones and plant on floor"/>
          <p:cNvSpPr/>
          <p:nvPr/>
        </p:nvSpPr>
        <p:spPr>
          <a:xfrm flipH="false" flipV="false" rot="0">
            <a:off x="0" y="0"/>
            <a:ext cx="4994615" cy="10287000"/>
          </a:xfrm>
          <a:custGeom>
            <a:avLst/>
            <a:gdLst/>
            <a:ahLst/>
            <a:cxnLst/>
            <a:rect r="r" b="b" t="t" l="l"/>
            <a:pathLst>
              <a:path h="10287000" w="4994615">
                <a:moveTo>
                  <a:pt x="0" y="0"/>
                </a:moveTo>
                <a:lnTo>
                  <a:pt x="4994615" y="0"/>
                </a:lnTo>
                <a:lnTo>
                  <a:pt x="49946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53" t="0" r="-18653" b="0"/>
            </a:stretch>
          </a:blipFill>
        </p:spPr>
      </p:sp>
      <p:sp>
        <p:nvSpPr>
          <p:cNvPr name="Freeform 3" id="3" descr="3D avant garde donut shape"/>
          <p:cNvSpPr/>
          <p:nvPr/>
        </p:nvSpPr>
        <p:spPr>
          <a:xfrm flipH="false" flipV="false" rot="0">
            <a:off x="3207098" y="1296345"/>
            <a:ext cx="3378047" cy="3196477"/>
          </a:xfrm>
          <a:custGeom>
            <a:avLst/>
            <a:gdLst/>
            <a:ahLst/>
            <a:cxnLst/>
            <a:rect r="r" b="b" t="t" l="l"/>
            <a:pathLst>
              <a:path h="3196477" w="3378047">
                <a:moveTo>
                  <a:pt x="0" y="0"/>
                </a:moveTo>
                <a:lnTo>
                  <a:pt x="3378047" y="0"/>
                </a:lnTo>
                <a:lnTo>
                  <a:pt x="3378047" y="3196477"/>
                </a:lnTo>
                <a:lnTo>
                  <a:pt x="0" y="3196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948650" y="3220391"/>
            <a:ext cx="9385316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true">
                <a:solidFill>
                  <a:srgbClr val="FFFDF6"/>
                </a:solidFill>
                <a:latin typeface="DM Sans Bold"/>
                <a:ea typeface="DM Sans Bold"/>
                <a:cs typeface="DM Sans Bold"/>
                <a:sym typeface="DM Sans Bold"/>
              </a:rPr>
              <a:t>Do you have any 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DAGg2dXbga8</dc:identifier>
  <dcterms:modified xsi:type="dcterms:W3CDTF">2011-08-01T06:04:30Z</dcterms:modified>
  <cp:revision>1</cp:revision>
  <dc:title>3D Concrete Printing Laboratory</dc:title>
</cp:coreProperties>
</file>