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7" Type="http://schemas.openxmlformats.org/officeDocument/2006/relationships/font" Target="fonts/Lato-regular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This is </a:t>
            </a:r>
            <a:r>
              <a:rPr b="1" lang="ru">
                <a:solidFill>
                  <a:schemeClr val="dk1"/>
                </a:solidFill>
              </a:rPr>
              <a:t>RTU’s PPE Laboratory</a:t>
            </a:r>
            <a:r>
              <a:rPr lang="ru">
                <a:solidFill>
                  <a:schemeClr val="dk1"/>
                </a:solidFill>
              </a:rPr>
              <a:t>, where we </a:t>
            </a:r>
            <a:r>
              <a:rPr b="1" lang="ru">
                <a:solidFill>
                  <a:schemeClr val="dk1"/>
                </a:solidFill>
              </a:rPr>
              <a:t>test protective clothing and equipment</a:t>
            </a:r>
            <a:r>
              <a:rPr lang="ru">
                <a:solidFill>
                  <a:schemeClr val="dk1"/>
                </a:solidFill>
              </a:rPr>
              <a:t>. The lab opened in </a:t>
            </a:r>
            <a:r>
              <a:rPr b="1" lang="ru">
                <a:solidFill>
                  <a:schemeClr val="dk1"/>
                </a:solidFill>
              </a:rPr>
              <a:t>2020</a:t>
            </a:r>
            <a:r>
              <a:rPr lang="ru">
                <a:solidFill>
                  <a:schemeClr val="dk1"/>
                </a:solidFill>
              </a:rPr>
              <a:t>, during </a:t>
            </a:r>
            <a:r>
              <a:rPr b="1" lang="ru">
                <a:solidFill>
                  <a:schemeClr val="dk1"/>
                </a:solidFill>
              </a:rPr>
              <a:t>COVID-19</a:t>
            </a:r>
            <a:r>
              <a:rPr lang="ru">
                <a:solidFill>
                  <a:schemeClr val="dk1"/>
                </a:solidFill>
              </a:rPr>
              <a:t>, to </a:t>
            </a:r>
            <a:r>
              <a:rPr b="1" lang="ru">
                <a:solidFill>
                  <a:schemeClr val="dk1"/>
                </a:solidFill>
              </a:rPr>
              <a:t>test masks</a:t>
            </a:r>
            <a:r>
              <a:rPr lang="ru">
                <a:solidFill>
                  <a:schemeClr val="dk1"/>
                </a:solidFill>
              </a:rPr>
              <a:t>. Today, it has </a:t>
            </a:r>
            <a:r>
              <a:rPr b="1" lang="ru">
                <a:solidFill>
                  <a:schemeClr val="dk1"/>
                </a:solidFill>
              </a:rPr>
              <a:t>more testing machines than any other lab in Europe</a:t>
            </a:r>
            <a:r>
              <a:rPr lang="ru">
                <a:solidFill>
                  <a:schemeClr val="dk1"/>
                </a:solidFill>
              </a:rPr>
              <a:t>. We check how well clothing works in </a:t>
            </a:r>
            <a:r>
              <a:rPr b="1" lang="ru">
                <a:solidFill>
                  <a:schemeClr val="dk1"/>
                </a:solidFill>
              </a:rPr>
              <a:t>heat, cold, fire, rain, and other tough conditions</a:t>
            </a:r>
            <a:r>
              <a:rPr lang="ru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c8df77369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3c8df7736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The lab works with </a:t>
            </a:r>
            <a:r>
              <a:rPr b="1" lang="ru">
                <a:solidFill>
                  <a:schemeClr val="dk1"/>
                </a:solidFill>
              </a:rPr>
              <a:t>companies from many countries</a:t>
            </a:r>
            <a:r>
              <a:rPr lang="ru">
                <a:solidFill>
                  <a:schemeClr val="dk1"/>
                </a:solidFill>
              </a:rPr>
              <a:t>, like </a:t>
            </a:r>
            <a:r>
              <a:rPr b="1" lang="ru">
                <a:solidFill>
                  <a:schemeClr val="dk1"/>
                </a:solidFill>
              </a:rPr>
              <a:t>Estonia</a:t>
            </a:r>
            <a:r>
              <a:rPr lang="ru">
                <a:solidFill>
                  <a:schemeClr val="dk1"/>
                </a:solidFill>
              </a:rPr>
              <a:t> and </a:t>
            </a:r>
            <a:r>
              <a:rPr b="1" lang="ru">
                <a:solidFill>
                  <a:schemeClr val="dk1"/>
                </a:solidFill>
              </a:rPr>
              <a:t>Brazil</a:t>
            </a:r>
            <a:r>
              <a:rPr lang="ru">
                <a:solidFill>
                  <a:schemeClr val="dk1"/>
                </a:solidFill>
              </a:rPr>
              <a:t>. Right now, we are part of the </a:t>
            </a:r>
            <a:r>
              <a:rPr b="1" lang="ru">
                <a:solidFill>
                  <a:schemeClr val="dk1"/>
                </a:solidFill>
              </a:rPr>
              <a:t>Horizon project</a:t>
            </a:r>
            <a:r>
              <a:rPr lang="ru">
                <a:solidFill>
                  <a:schemeClr val="dk1"/>
                </a:solidFill>
              </a:rPr>
              <a:t>, working with </a:t>
            </a:r>
            <a:r>
              <a:rPr b="1" lang="ru">
                <a:solidFill>
                  <a:schemeClr val="dk1"/>
                </a:solidFill>
              </a:rPr>
              <a:t>Adidas</a:t>
            </a:r>
            <a:r>
              <a:rPr lang="ru">
                <a:solidFill>
                  <a:schemeClr val="dk1"/>
                </a:solidFill>
              </a:rPr>
              <a:t> to make a </a:t>
            </a:r>
            <a:r>
              <a:rPr b="1" lang="ru">
                <a:solidFill>
                  <a:schemeClr val="dk1"/>
                </a:solidFill>
              </a:rPr>
              <a:t>new type of fabric</a:t>
            </a:r>
            <a:r>
              <a:rPr lang="ru">
                <a:solidFill>
                  <a:schemeClr val="dk1"/>
                </a:solidFill>
              </a:rPr>
              <a:t> that is good for </a:t>
            </a:r>
            <a:r>
              <a:rPr b="1" lang="ru">
                <a:solidFill>
                  <a:schemeClr val="dk1"/>
                </a:solidFill>
              </a:rPr>
              <a:t>the planet</a:t>
            </a:r>
            <a:r>
              <a:rPr lang="ru">
                <a:solidFill>
                  <a:schemeClr val="dk1"/>
                </a:solidFill>
              </a:rPr>
              <a:t> and </a:t>
            </a:r>
            <a:r>
              <a:rPr b="1" lang="ru">
                <a:solidFill>
                  <a:schemeClr val="dk1"/>
                </a:solidFill>
              </a:rPr>
              <a:t>works well for protective clothing</a:t>
            </a:r>
            <a:r>
              <a:rPr lang="ru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c8df77369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3c8df77369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The lab is full of </a:t>
            </a:r>
            <a:r>
              <a:rPr b="1" lang="ru">
                <a:solidFill>
                  <a:schemeClr val="dk1"/>
                </a:solidFill>
              </a:rPr>
              <a:t>different machines</a:t>
            </a:r>
            <a:r>
              <a:rPr lang="ru">
                <a:solidFill>
                  <a:schemeClr val="dk1"/>
                </a:solidFill>
              </a:rPr>
              <a:t>. Some </a:t>
            </a:r>
            <a:r>
              <a:rPr b="1" lang="ru">
                <a:solidFill>
                  <a:schemeClr val="dk1"/>
                </a:solidFill>
              </a:rPr>
              <a:t>pull and stretch fabrics</a:t>
            </a:r>
            <a:r>
              <a:rPr lang="ru">
                <a:solidFill>
                  <a:schemeClr val="dk1"/>
                </a:solidFill>
              </a:rPr>
              <a:t>, others </a:t>
            </a:r>
            <a:r>
              <a:rPr b="1" lang="ru">
                <a:solidFill>
                  <a:schemeClr val="dk1"/>
                </a:solidFill>
              </a:rPr>
              <a:t>test water resistance</a:t>
            </a:r>
            <a:r>
              <a:rPr lang="ru">
                <a:solidFill>
                  <a:schemeClr val="dk1"/>
                </a:solidFill>
              </a:rPr>
              <a:t>. There is also a </a:t>
            </a:r>
            <a:r>
              <a:rPr b="1" lang="ru">
                <a:solidFill>
                  <a:schemeClr val="dk1"/>
                </a:solidFill>
              </a:rPr>
              <a:t>climate chamber</a:t>
            </a:r>
            <a:r>
              <a:rPr lang="ru">
                <a:solidFill>
                  <a:schemeClr val="dk1"/>
                </a:solidFill>
              </a:rPr>
              <a:t> where we change the </a:t>
            </a:r>
            <a:r>
              <a:rPr b="1" lang="ru">
                <a:solidFill>
                  <a:schemeClr val="dk1"/>
                </a:solidFill>
              </a:rPr>
              <a:t>temperature from -40°C to +50°C</a:t>
            </a:r>
            <a:r>
              <a:rPr lang="ru">
                <a:solidFill>
                  <a:schemeClr val="dk1"/>
                </a:solidFill>
              </a:rPr>
              <a:t>. For masks, we use a </a:t>
            </a:r>
            <a:r>
              <a:rPr b="1" lang="ru">
                <a:solidFill>
                  <a:schemeClr val="dk1"/>
                </a:solidFill>
              </a:rPr>
              <a:t>breathing machine</a:t>
            </a:r>
            <a:r>
              <a:rPr lang="ru">
                <a:solidFill>
                  <a:schemeClr val="dk1"/>
                </a:solidFill>
              </a:rPr>
              <a:t> that breathes like a real person. A </a:t>
            </a:r>
            <a:r>
              <a:rPr b="1" lang="ru">
                <a:solidFill>
                  <a:schemeClr val="dk1"/>
                </a:solidFill>
              </a:rPr>
              <a:t>3D scanner</a:t>
            </a:r>
            <a:r>
              <a:rPr lang="ru">
                <a:solidFill>
                  <a:schemeClr val="dk1"/>
                </a:solidFill>
              </a:rPr>
              <a:t> helps us check how clothes fit and move on the body.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c8df77369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3c8df77369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In the future, the lab wants to </a:t>
            </a:r>
            <a:r>
              <a:rPr b="1" lang="ru">
                <a:solidFill>
                  <a:schemeClr val="dk1"/>
                </a:solidFill>
              </a:rPr>
              <a:t>create new eco-friendly materials</a:t>
            </a:r>
            <a:r>
              <a:rPr lang="ru">
                <a:solidFill>
                  <a:schemeClr val="dk1"/>
                </a:solidFill>
              </a:rPr>
              <a:t>, test even more protective gear, and work with </a:t>
            </a:r>
            <a:r>
              <a:rPr b="1" lang="ru">
                <a:solidFill>
                  <a:schemeClr val="dk1"/>
                </a:solidFill>
              </a:rPr>
              <a:t>more companies around the world</a:t>
            </a:r>
            <a:r>
              <a:rPr lang="ru">
                <a:solidFill>
                  <a:schemeClr val="dk1"/>
                </a:solidFill>
              </a:rPr>
              <a:t>. The goal is to make sure </a:t>
            </a:r>
            <a:r>
              <a:rPr b="1" lang="ru">
                <a:solidFill>
                  <a:schemeClr val="dk1"/>
                </a:solidFill>
              </a:rPr>
              <a:t>clothing keeps people safe</a:t>
            </a:r>
            <a:r>
              <a:rPr lang="ru">
                <a:solidFill>
                  <a:schemeClr val="dk1"/>
                </a:solidFill>
              </a:rPr>
              <a:t> — and helps the planet too.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c8df77369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c8df77369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The most </a:t>
            </a:r>
            <a:r>
              <a:rPr b="1" lang="ru">
                <a:solidFill>
                  <a:schemeClr val="dk1"/>
                </a:solidFill>
              </a:rPr>
              <a:t>special machine</a:t>
            </a:r>
            <a:r>
              <a:rPr lang="ru">
                <a:solidFill>
                  <a:schemeClr val="dk1"/>
                </a:solidFill>
              </a:rPr>
              <a:t> in the lab is </a:t>
            </a:r>
            <a:r>
              <a:rPr b="1" lang="ru">
                <a:solidFill>
                  <a:schemeClr val="dk1"/>
                </a:solidFill>
              </a:rPr>
              <a:t>Andy</a:t>
            </a:r>
            <a:r>
              <a:rPr lang="ru">
                <a:solidFill>
                  <a:schemeClr val="dk1"/>
                </a:solidFill>
              </a:rPr>
              <a:t>, a </a:t>
            </a:r>
            <a:r>
              <a:rPr b="1" lang="ru">
                <a:solidFill>
                  <a:schemeClr val="dk1"/>
                </a:solidFill>
              </a:rPr>
              <a:t>thermal mannequin</a:t>
            </a:r>
            <a:r>
              <a:rPr lang="ru">
                <a:solidFill>
                  <a:schemeClr val="dk1"/>
                </a:solidFill>
              </a:rPr>
              <a:t> — a robot shaped like a person. Andy </a:t>
            </a:r>
            <a:r>
              <a:rPr b="1" lang="ru">
                <a:solidFill>
                  <a:schemeClr val="dk1"/>
                </a:solidFill>
              </a:rPr>
              <a:t>sweats, heats up, and wears different clothes</a:t>
            </a:r>
            <a:r>
              <a:rPr lang="ru">
                <a:solidFill>
                  <a:schemeClr val="dk1"/>
                </a:solidFill>
              </a:rPr>
              <a:t> to see how well they protect the body. There are only </a:t>
            </a:r>
            <a:r>
              <a:rPr b="1" lang="ru">
                <a:solidFill>
                  <a:schemeClr val="dk1"/>
                </a:solidFill>
              </a:rPr>
              <a:t>13 mannequins like Andy in the world</a:t>
            </a:r>
            <a:r>
              <a:rPr lang="ru">
                <a:solidFill>
                  <a:schemeClr val="dk1"/>
                </a:solidFill>
              </a:rPr>
              <a:t>. The lab also hopes to build a </a:t>
            </a:r>
            <a:r>
              <a:rPr b="1" lang="ru">
                <a:solidFill>
                  <a:schemeClr val="dk1"/>
                </a:solidFill>
              </a:rPr>
              <a:t>special climate chamber</a:t>
            </a:r>
            <a:r>
              <a:rPr lang="ru">
                <a:solidFill>
                  <a:schemeClr val="dk1"/>
                </a:solidFill>
              </a:rPr>
              <a:t> just for Andy.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c8df77369_3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c8df77369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c8df77369_3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3c8df77369_3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Accredited</a:t>
            </a:r>
            <a:r>
              <a:rPr lang="ru"/>
              <a:t> Laboratory for Personal Protective Equipment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799775" y="3375525"/>
            <a:ext cx="3344400" cy="16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Arsenijs Krasovskis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Aleksandrs Sergejevs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Nikolas Kaipovs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Petr Shvab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Table of </a:t>
            </a:r>
            <a:r>
              <a:rPr lang="ru"/>
              <a:t>content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0" y="18538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289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●"/>
            </a:pPr>
            <a:r>
              <a:rPr b="1" lang="ru" sz="1310"/>
              <a:t>About the Lab</a:t>
            </a:r>
            <a:endParaRPr b="1" sz="131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Established in 2020 during COVID-19</a:t>
            </a:r>
            <a:endParaRPr sz="117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From mask testing to leading European lab</a:t>
            </a:r>
            <a:endParaRPr sz="1170"/>
          </a:p>
          <a:p>
            <a:pPr indent="-3028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●"/>
            </a:pPr>
            <a:r>
              <a:rPr b="1" lang="ru" sz="1310"/>
              <a:t>Global Partners</a:t>
            </a:r>
            <a:endParaRPr b="1" sz="131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Clients from Estonia to Brazil</a:t>
            </a:r>
            <a:endParaRPr sz="117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Horizon project with Adidas</a:t>
            </a:r>
            <a:endParaRPr sz="1170"/>
          </a:p>
          <a:p>
            <a:pPr indent="-3028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●"/>
            </a:pPr>
            <a:r>
              <a:rPr b="1" lang="ru" sz="1310"/>
              <a:t>Equipment &amp; Technology</a:t>
            </a:r>
            <a:endParaRPr b="1" sz="131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Climate chamber, strength testers, 3D scanner</a:t>
            </a:r>
            <a:endParaRPr sz="117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Breathing machine for masks</a:t>
            </a:r>
            <a:endParaRPr sz="1170"/>
          </a:p>
          <a:p>
            <a:pPr indent="-3028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●"/>
            </a:pPr>
            <a:r>
              <a:rPr b="1" lang="ru" sz="1310"/>
              <a:t>Thermal Mannequin Andy</a:t>
            </a:r>
            <a:endParaRPr b="1" sz="131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One of 13 in the world</a:t>
            </a:r>
            <a:endParaRPr sz="117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Tests clothing in extreme conditions</a:t>
            </a:r>
            <a:endParaRPr sz="117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Future plan: dedicated climate chamber</a:t>
            </a:r>
            <a:endParaRPr sz="1170"/>
          </a:p>
          <a:p>
            <a:pPr indent="-30289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●"/>
            </a:pPr>
            <a:r>
              <a:rPr b="1" lang="ru" sz="1310"/>
              <a:t>Future Goals</a:t>
            </a:r>
            <a:endParaRPr b="1" sz="1310"/>
          </a:p>
          <a:p>
            <a:pPr indent="-302894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"/>
              <a:buFont typeface="Arial"/>
              <a:buChar char="○"/>
            </a:pPr>
            <a:r>
              <a:rPr lang="ru" sz="1170"/>
              <a:t>Focus on bio-friendly textiles and innovation</a:t>
            </a:r>
            <a:endParaRPr sz="131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852" y="511200"/>
            <a:ext cx="2321150" cy="307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7385" y="511200"/>
            <a:ext cx="2301390" cy="307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500"/>
              <a:t>Who is Andy?</a:t>
            </a:r>
            <a:endParaRPr sz="3500"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148850" y="1528575"/>
            <a:ext cx="5954400" cy="30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Andie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the lab’s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thermal mannequin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 kg high-tech robot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designed to test how clothing protects the human body in extreme conditions. Andie can be dressed in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underwear, workwear, or protective gear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placed inside the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chamber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where temperatures range from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-40°C to +50°C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only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 mannequins like Andie in the world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making him a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rare and valuable piece of testing technology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Andie helps the lab compare test results with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 human data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making clothing tests both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scientific and realistic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In the future, the lab plans to build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larger climate chamber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designed just for Andie.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 fact: In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Germany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 similar mannequin can even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inflate its muscles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simulate body movement!</a:t>
            </a:r>
            <a:endParaRPr sz="1400"/>
          </a:p>
        </p:txBody>
      </p:sp>
      <p:pic>
        <p:nvPicPr>
          <p:cNvPr id="101" name="Google Shape;101;p15" title="IMG_3873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175" y="0"/>
            <a:ext cx="2786826" cy="371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500"/>
              <a:t>Main information about laboratory</a:t>
            </a:r>
            <a:endParaRPr sz="2500"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311700" y="1521725"/>
            <a:ext cx="4615800" cy="3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laboratory was established in 2020 during COVID-19 pandemics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for the purpose of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protection masks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laboratory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later developed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now it has more testing equipment than any other laboratory in Europe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Companies from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different countries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ranging from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neighbours in Estonia to Brazil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cooperate with the laboratory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now, the laboratory works on an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“Horizon” project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companies like Adidas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Their goal is to </a:t>
            </a:r>
            <a:r>
              <a:rPr b="1"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an innovative, bio-friendly textile material</a:t>
            </a:r>
            <a:r>
              <a:rPr lang="ru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 title="IMG_3790.HE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6700" y="683750"/>
            <a:ext cx="1698651" cy="214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 title="IMG_3796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5350" y="683738"/>
            <a:ext cx="1698651" cy="214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title="IMG_3811.HEI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6693" y="2828475"/>
            <a:ext cx="1698651" cy="226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6296500" y="4197675"/>
            <a:ext cx="2864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6" title="IMG_3830.HEIC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7350" y="2828475"/>
            <a:ext cx="1734651" cy="231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11"/>
              <a:t>Types of machines </a:t>
            </a:r>
            <a:endParaRPr sz="281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199150" y="1156125"/>
            <a:ext cx="3842400" cy="24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lab uses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specialized machines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test textiles, protective gear, and PPE under extreme conditions. Key equipment includes a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chamber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(-40°C to +50°C),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bursting strength tester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resistance tester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TPP-3 thermal performance apparatus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For protective masks, there’s a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breathing machine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body movement is scanned using a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 Person Scanner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lab also has a </a:t>
            </a: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thermal mannequin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one of only 13 in the world, for realistic thermal testing. Together, these machines ensure high-quality and safety standards for materials and equipment.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1600" y="513425"/>
            <a:ext cx="2082400" cy="27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850" y="513425"/>
            <a:ext cx="2107743" cy="279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2676" y="3306850"/>
            <a:ext cx="2240999" cy="138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Jargon:</a:t>
            </a:r>
            <a:endParaRPr/>
          </a:p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SzPts val="2100"/>
              <a:buAutoNum type="arabicPeriod"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Chamber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special room that creates extreme temperatures, from very cold to very hot, to test how materials react.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Thermal Robot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mannequin that heats up, sweats, and wears clothes to test how well they protect the body.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PPE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Personal Protective Equipment like masks, gloves, and protective clothing used to keep people safe.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Bursting Strength Tester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machine that shows how much force is needed to break a fabric.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Breathing Machine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A device shaped like a head that breathes in and out to test how well masks work.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Thank you for your attention!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